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notesMasterIdLst>
    <p:notesMasterId r:id="rId20"/>
  </p:notesMasterIdLst>
  <p:sldIdLst>
    <p:sldId id="256" r:id="rId2"/>
    <p:sldId id="265" r:id="rId3"/>
    <p:sldId id="266" r:id="rId4"/>
    <p:sldId id="257" r:id="rId5"/>
    <p:sldId id="258" r:id="rId6"/>
    <p:sldId id="259" r:id="rId7"/>
    <p:sldId id="260" r:id="rId8"/>
    <p:sldId id="261" r:id="rId9"/>
    <p:sldId id="271" r:id="rId10"/>
    <p:sldId id="272" r:id="rId11"/>
    <p:sldId id="267" r:id="rId12"/>
    <p:sldId id="268" r:id="rId13"/>
    <p:sldId id="269" r:id="rId14"/>
    <p:sldId id="270" r:id="rId15"/>
    <p:sldId id="273" r:id="rId16"/>
    <p:sldId id="274" r:id="rId17"/>
    <p:sldId id="275" r:id="rId18"/>
    <p:sldId id="26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snapVertSplitter="1" vertBarState="minimized" horzBarState="maximized">
    <p:restoredLeft sz="34559" autoAdjust="0"/>
    <p:restoredTop sz="86380" autoAdjust="0"/>
  </p:normalViewPr>
  <p:slideViewPr>
    <p:cSldViewPr>
      <p:cViewPr varScale="1">
        <p:scale>
          <a:sx n="84" d="100"/>
          <a:sy n="84" d="100"/>
        </p:scale>
        <p:origin x="-451" y="-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6FC7A7E-44E4-4688-86A0-20D7D2D9E60F}" type="datetimeFigureOut">
              <a:rPr lang="en-US" smtClean="0"/>
              <a:pPr/>
              <a:t>6/12/2013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F6D8368-8871-4CB4-95A5-9DBE77E0938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33242106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Title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16" name="Date Placeholder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04957-0C26-4F4C-85E3-2BF3CCE0627A}" type="datetimeFigureOut">
              <a:rPr lang="en-IN" smtClean="0"/>
              <a:pPr/>
              <a:t>12-06-2013</a:t>
            </a:fld>
            <a:endParaRPr lang="en-IN"/>
          </a:p>
        </p:txBody>
      </p:sp>
      <p:sp>
        <p:nvSpPr>
          <p:cNvPr id="2" name="Footer Placeholder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3F3CD3C-2CB8-4FC0-B9FB-5167570E159A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04957-0C26-4F4C-85E3-2BF3CCE0627A}" type="datetimeFigureOut">
              <a:rPr lang="en-IN" smtClean="0"/>
              <a:pPr/>
              <a:t>12-06-2013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3CD3C-2CB8-4FC0-B9FB-5167570E159A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04957-0C26-4F4C-85E3-2BF3CCE0627A}" type="datetimeFigureOut">
              <a:rPr lang="en-IN" smtClean="0"/>
              <a:pPr/>
              <a:t>12-06-2013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3CD3C-2CB8-4FC0-B9FB-5167570E159A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itle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7" name="Content Placeholder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04957-0C26-4F4C-85E3-2BF3CCE0627A}" type="datetimeFigureOut">
              <a:rPr lang="en-IN" smtClean="0"/>
              <a:pPr/>
              <a:t>12-06-2013</a:t>
            </a:fld>
            <a:endParaRPr lang="en-IN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en-IN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43F3CD3C-2CB8-4FC0-B9FB-5167570E159A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Text Placeholder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9" name="Date Placeholder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04957-0C26-4F4C-85E3-2BF3CCE0627A}" type="datetimeFigureOut">
              <a:rPr lang="en-IN" smtClean="0"/>
              <a:pPr/>
              <a:t>12-06-2013</a:t>
            </a:fld>
            <a:endParaRPr lang="en-IN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3CD3C-2CB8-4FC0-B9FB-5167570E159A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itle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1" name="Date Placeholder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04957-0C26-4F4C-85E3-2BF3CCE0627A}" type="datetimeFigureOut">
              <a:rPr lang="en-IN" smtClean="0"/>
              <a:pPr/>
              <a:t>12-06-2013</a:t>
            </a:fld>
            <a:endParaRPr lang="en-IN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3CD3C-2CB8-4FC0-B9FB-5167570E159A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Title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25" name="Text Placeholder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8" name="Content Placeholder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04957-0C26-4F4C-85E3-2BF3CCE0627A}" type="datetimeFigureOut">
              <a:rPr lang="en-IN" smtClean="0"/>
              <a:pPr/>
              <a:t>12-06-2013</a:t>
            </a:fld>
            <a:endParaRPr lang="en-IN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43F3CD3C-2CB8-4FC0-B9FB-5167570E159A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Title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04957-0C26-4F4C-85E3-2BF3CCE0627A}" type="datetimeFigureOut">
              <a:rPr lang="en-IN" smtClean="0"/>
              <a:pPr/>
              <a:t>12-06-2013</a:t>
            </a:fld>
            <a:endParaRPr lang="en-IN"/>
          </a:p>
        </p:txBody>
      </p:sp>
      <p:sp>
        <p:nvSpPr>
          <p:cNvPr id="21" name="Footer Placeholder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3CD3C-2CB8-4FC0-B9FB-5167570E159A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04957-0C26-4F4C-85E3-2BF3CCE0627A}" type="datetimeFigureOut">
              <a:rPr lang="en-IN" smtClean="0"/>
              <a:pPr/>
              <a:t>12-06-2013</a:t>
            </a:fld>
            <a:endParaRPr lang="en-IN"/>
          </a:p>
        </p:txBody>
      </p:sp>
      <p:sp>
        <p:nvSpPr>
          <p:cNvPr id="24" name="Footer Placeholder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3CD3C-2CB8-4FC0-B9FB-5167570E159A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traight Connector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Content Placeholder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5" name="Date Placeholder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04957-0C26-4F4C-85E3-2BF3CCE0627A}" type="datetimeFigureOut">
              <a:rPr lang="en-IN" smtClean="0"/>
              <a:pPr/>
              <a:t>12-06-2013</a:t>
            </a:fld>
            <a:endParaRPr lang="en-IN"/>
          </a:p>
        </p:txBody>
      </p:sp>
      <p:sp>
        <p:nvSpPr>
          <p:cNvPr id="29" name="Footer Placeholder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3CD3C-2CB8-4FC0-B9FB-5167570E159A}" type="slidenum">
              <a:rPr lang="en-IN" smtClean="0"/>
              <a:pPr/>
              <a:t>‹#›</a:t>
            </a:fld>
            <a:endParaRPr lang="en-IN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8C04957-0C26-4F4C-85E3-2BF3CCE0627A}" type="datetimeFigureOut">
              <a:rPr lang="en-IN" smtClean="0"/>
              <a:pPr/>
              <a:t>12-06-2013</a:t>
            </a:fld>
            <a:endParaRPr lang="en-IN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IN"/>
          </a:p>
        </p:txBody>
      </p:sp>
      <p:sp>
        <p:nvSpPr>
          <p:cNvPr id="31" name="Slide Number Placeholder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3F3CD3C-2CB8-4FC0-B9FB-5167570E159A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26" name="Text Placeholder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Text Placeholder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1" name="Date Placeholder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8C04957-0C26-4F4C-85E3-2BF3CCE0627A}" type="datetimeFigureOut">
              <a:rPr lang="en-IN" smtClean="0"/>
              <a:pPr/>
              <a:t>12-06-2013</a:t>
            </a:fld>
            <a:endParaRPr lang="en-IN"/>
          </a:p>
        </p:txBody>
      </p:sp>
      <p:sp>
        <p:nvSpPr>
          <p:cNvPr id="28" name="Footer Placeholder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en-IN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43F3CD3C-2CB8-4FC0-B9FB-5167570E159A}" type="slidenum">
              <a:rPr lang="en-IN" smtClean="0"/>
              <a:pPr/>
              <a:t>‹#›</a:t>
            </a:fld>
            <a:endParaRPr lang="en-IN"/>
          </a:p>
        </p:txBody>
      </p:sp>
      <p:sp>
        <p:nvSpPr>
          <p:cNvPr id="10" name="Title Placeholder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Straight Connector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/>
          <p:cNvSpPr>
            <a:spLocks noGrp="1"/>
          </p:cNvSpPr>
          <p:nvPr>
            <p:ph type="subTitle" idx="1"/>
          </p:nvPr>
        </p:nvSpPr>
        <p:spPr>
          <a:xfrm>
            <a:off x="685800" y="1340768"/>
            <a:ext cx="8458200" cy="3387824"/>
          </a:xfrm>
        </p:spPr>
        <p:txBody>
          <a:bodyPr>
            <a:normAutofit/>
          </a:bodyPr>
          <a:lstStyle/>
          <a:p>
            <a:r>
              <a:rPr lang="en-US" sz="4000" dirty="0" smtClean="0"/>
              <a:t>INTRODUCTION &amp; GUIDELINES FOR INTERNS</a:t>
            </a:r>
          </a:p>
          <a:p>
            <a:endParaRPr lang="en-US" sz="4000" dirty="0" smtClean="0"/>
          </a:p>
          <a:p>
            <a:r>
              <a:rPr lang="en-US" sz="4000" dirty="0" smtClean="0"/>
              <a:t>                          -AMIT BALLAMWAR</a:t>
            </a:r>
          </a:p>
          <a:p>
            <a:endParaRPr lang="en-US" sz="4000" dirty="0" smtClean="0"/>
          </a:p>
        </p:txBody>
      </p:sp>
      <p:pic>
        <p:nvPicPr>
          <p:cNvPr id="6" name="Picture 5" descr="MP90004959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 rot="20886928">
            <a:off x="3625014" y="4509120"/>
            <a:ext cx="2937520" cy="159868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200" b="1" i="1" dirty="0" smtClean="0"/>
              <a:t>It shall compulsory for intern to maintain the record of procedure done /assisted/observed by him/her on day to day basis in prescribed logbook.</a:t>
            </a:r>
          </a:p>
          <a:p>
            <a:pPr>
              <a:buFont typeface="Wingdings" pitchFamily="2" charset="2"/>
              <a:buChar char="q"/>
            </a:pPr>
            <a:endParaRPr lang="en-US" sz="2200" b="1" i="1" dirty="0" smtClean="0"/>
          </a:p>
          <a:p>
            <a:pPr>
              <a:buFont typeface="Wingdings" pitchFamily="2" charset="2"/>
              <a:buChar char="q"/>
            </a:pPr>
            <a:r>
              <a:rPr lang="en-US" sz="2200" b="1" i="1" dirty="0" smtClean="0"/>
              <a:t>On completion of all </a:t>
            </a:r>
            <a:r>
              <a:rPr lang="en-US" sz="2200" b="1" i="1" dirty="0" err="1" smtClean="0"/>
              <a:t>postings,the</a:t>
            </a:r>
            <a:r>
              <a:rPr lang="en-US" sz="2200" b="1" i="1" dirty="0" smtClean="0"/>
              <a:t> logbook complete in all respects including the certificate of completion(printed in logbook itself) from each department duly signed by the HOD must be submitted to the college </a:t>
            </a:r>
            <a:r>
              <a:rPr lang="en-US" sz="2200" b="1" i="1" dirty="0" err="1" smtClean="0"/>
              <a:t>office,for</a:t>
            </a:r>
            <a:r>
              <a:rPr lang="en-US" sz="2200" b="1" i="1" dirty="0" smtClean="0"/>
              <a:t> issue of internship completion certificate.</a:t>
            </a:r>
          </a:p>
          <a:p>
            <a:pPr>
              <a:buFont typeface="Wingdings" pitchFamily="2" charset="2"/>
              <a:buChar char="q"/>
            </a:pPr>
            <a:endParaRPr lang="en-US" sz="2200" b="1" i="1" dirty="0"/>
          </a:p>
          <a:p>
            <a:pPr>
              <a:buFont typeface="Wingdings" pitchFamily="2" charset="2"/>
              <a:buChar char="q"/>
            </a:pPr>
            <a:r>
              <a:rPr lang="en-US" sz="2200" b="1" i="1" dirty="0" smtClean="0"/>
              <a:t>Intern shall maintain record of work, which is to be </a:t>
            </a:r>
            <a:r>
              <a:rPr lang="en-US" sz="2200" b="1" i="1" dirty="0" err="1" smtClean="0"/>
              <a:t>vrified</a:t>
            </a:r>
            <a:r>
              <a:rPr lang="en-US" sz="2200" b="1" i="1" dirty="0" smtClean="0"/>
              <a:t> and certified by medical officer or HOD of unit under whom he works.</a:t>
            </a:r>
            <a:endParaRPr lang="en-IN" sz="2200" b="1" i="1" dirty="0"/>
          </a:p>
        </p:txBody>
      </p:sp>
      <p:sp>
        <p:nvSpPr>
          <p:cNvPr id="2" name="TextBox 1"/>
          <p:cNvSpPr txBox="1"/>
          <p:nvPr/>
        </p:nvSpPr>
        <p:spPr>
          <a:xfrm>
            <a:off x="611560" y="404664"/>
            <a:ext cx="432048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LOG BOOK</a:t>
            </a:r>
            <a:endParaRPr lang="en-US" sz="32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979277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Satisfactory completion</a:t>
            </a:r>
            <a:br>
              <a:rPr lang="en-US" dirty="0" smtClean="0"/>
            </a:b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2200" b="1" i="1" dirty="0" smtClean="0"/>
              <a:t>Shall be determined on the basis of following-</a:t>
            </a:r>
          </a:p>
          <a:p>
            <a:pPr>
              <a:buFont typeface="Wingdings" pitchFamily="2" charset="2"/>
              <a:buChar char="q"/>
            </a:pPr>
            <a:r>
              <a:rPr lang="en-US" sz="2200" b="1" i="1" dirty="0" smtClean="0"/>
              <a:t>Proficiency of knowledge req. for each case</a:t>
            </a:r>
          </a:p>
          <a:p>
            <a:pPr>
              <a:buFont typeface="Wingdings" pitchFamily="2" charset="2"/>
              <a:buChar char="q"/>
            </a:pPr>
            <a:r>
              <a:rPr lang="en-US" sz="2200" b="1" i="1" dirty="0" smtClean="0"/>
              <a:t>Competency for performance of self performance</a:t>
            </a:r>
          </a:p>
          <a:p>
            <a:pPr>
              <a:buFont typeface="Wingdings" pitchFamily="2" charset="2"/>
              <a:buChar char="q"/>
            </a:pPr>
            <a:r>
              <a:rPr lang="en-US" sz="2200" b="1" i="1" dirty="0" smtClean="0"/>
              <a:t>Certificate of having assisted in procedures</a:t>
            </a:r>
          </a:p>
          <a:p>
            <a:pPr>
              <a:buFont typeface="Wingdings" pitchFamily="2" charset="2"/>
              <a:buChar char="q"/>
            </a:pPr>
            <a:r>
              <a:rPr lang="en-US" sz="2200" b="1" i="1" dirty="0" smtClean="0"/>
              <a:t>Certificate of having observed cases</a:t>
            </a:r>
          </a:p>
          <a:p>
            <a:pPr>
              <a:buFont typeface="Wingdings" pitchFamily="2" charset="2"/>
              <a:buChar char="q"/>
            </a:pPr>
            <a:r>
              <a:rPr lang="en-US" sz="2200" b="1" i="1" dirty="0" smtClean="0"/>
              <a:t>Responsibility, punctuality , work up of case , involvement in treatment, follow up reports.</a:t>
            </a:r>
          </a:p>
          <a:p>
            <a:pPr>
              <a:buFont typeface="Wingdings" pitchFamily="2" charset="2"/>
              <a:buChar char="q"/>
            </a:pPr>
            <a:r>
              <a:rPr lang="en-US" sz="2200" b="1" i="1" dirty="0" smtClean="0"/>
              <a:t>Capacity to work in a team.</a:t>
            </a:r>
          </a:p>
          <a:p>
            <a:pPr>
              <a:buFont typeface="Wingdings" pitchFamily="2" charset="2"/>
              <a:buChar char="q"/>
            </a:pPr>
            <a:r>
              <a:rPr lang="en-US" sz="2200" b="1" i="1" dirty="0" smtClean="0"/>
              <a:t>Initiative participation in discussions, research aptitude</a:t>
            </a:r>
          </a:p>
          <a:p>
            <a:pPr>
              <a:buFont typeface="Wingdings" pitchFamily="2" charset="2"/>
              <a:buChar char="q"/>
            </a:pPr>
            <a:endParaRPr lang="en-US" sz="2200" b="1" i="1" dirty="0" smtClean="0"/>
          </a:p>
          <a:p>
            <a:pPr>
              <a:buNone/>
            </a:pPr>
            <a:endParaRPr lang="en-IN" sz="2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200" b="1" i="1" dirty="0" smtClean="0"/>
              <a:t>The </a:t>
            </a:r>
            <a:r>
              <a:rPr lang="en-US" sz="2200" b="1" i="1" dirty="0" err="1" smtClean="0"/>
              <a:t>assesment</a:t>
            </a:r>
            <a:r>
              <a:rPr lang="en-US" sz="2200" b="1" i="1" dirty="0" smtClean="0"/>
              <a:t> will be done by respective head of unit and entered in log book itself at end of posting.</a:t>
            </a:r>
          </a:p>
          <a:p>
            <a:pPr>
              <a:buFont typeface="Wingdings" pitchFamily="2" charset="2"/>
              <a:buChar char="q"/>
            </a:pPr>
            <a:r>
              <a:rPr lang="en-US" sz="2200" b="1" i="1" dirty="0" smtClean="0"/>
              <a:t>0=poor     2-3=fair    3-4=below average       5-6=average</a:t>
            </a:r>
          </a:p>
          <a:p>
            <a:pPr>
              <a:buFont typeface="Wingdings" pitchFamily="2" charset="2"/>
              <a:buChar char="q"/>
            </a:pPr>
            <a:r>
              <a:rPr lang="en-US" sz="2200" b="1" i="1" dirty="0" smtClean="0"/>
              <a:t>7-8=above average       9-10=excellent</a:t>
            </a:r>
          </a:p>
          <a:p>
            <a:pPr>
              <a:buFont typeface="Wingdings" pitchFamily="2" charset="2"/>
              <a:buChar char="q"/>
            </a:pPr>
            <a:endParaRPr lang="en-US" sz="2200" b="1" i="1" dirty="0" smtClean="0"/>
          </a:p>
          <a:p>
            <a:pPr>
              <a:buFont typeface="Wingdings" pitchFamily="2" charset="2"/>
              <a:buChar char="q"/>
            </a:pPr>
            <a:r>
              <a:rPr lang="en-US" sz="2200" b="1" i="1" dirty="0" smtClean="0"/>
              <a:t>It shall be necessary for the intern to obtain </a:t>
            </a:r>
            <a:r>
              <a:rPr lang="en-US" sz="2200" b="1" i="1" dirty="0" err="1" smtClean="0"/>
              <a:t>min.passing</a:t>
            </a:r>
            <a:r>
              <a:rPr lang="en-US" sz="2200" b="1" i="1" dirty="0" smtClean="0"/>
              <a:t> marks in evaluation to be eligible for issuing of internship completion certificate by Dean/head of institution</a:t>
            </a:r>
          </a:p>
          <a:p>
            <a:pPr>
              <a:buFont typeface="Wingdings" pitchFamily="2" charset="2"/>
              <a:buChar char="q"/>
            </a:pPr>
            <a:r>
              <a:rPr lang="en-US" sz="2200" b="1" i="1" dirty="0" smtClean="0"/>
              <a:t>If declare  unsuccessful he shall be required to repeat posting for 30%of total duration of posting in that discipline. </a:t>
            </a:r>
            <a:endParaRPr lang="en-IN" sz="2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Internship posting </a:t>
            </a:r>
            <a:r>
              <a:rPr lang="en-US" dirty="0" err="1" smtClean="0"/>
              <a:t>shedule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200" b="1" i="1" dirty="0" smtClean="0"/>
              <a:t>Community medicine                                         2 months</a:t>
            </a:r>
          </a:p>
          <a:p>
            <a:pPr>
              <a:buFont typeface="Wingdings" pitchFamily="2" charset="2"/>
              <a:buChar char="q"/>
            </a:pPr>
            <a:r>
              <a:rPr lang="en-US" sz="2200" b="1" i="1" dirty="0" smtClean="0"/>
              <a:t>Gen medicine including psychiatry                   2 months</a:t>
            </a:r>
          </a:p>
          <a:p>
            <a:pPr>
              <a:buFont typeface="Wingdings" pitchFamily="2" charset="2"/>
              <a:buChar char="q"/>
            </a:pPr>
            <a:r>
              <a:rPr lang="en-US" sz="2200" b="1" i="1" dirty="0" smtClean="0"/>
              <a:t>Pediatrics                                                            1 month</a:t>
            </a:r>
          </a:p>
          <a:p>
            <a:pPr>
              <a:buFont typeface="Wingdings" pitchFamily="2" charset="2"/>
              <a:buChar char="q"/>
            </a:pPr>
            <a:r>
              <a:rPr lang="en-US" sz="2200" b="1" i="1" dirty="0" smtClean="0"/>
              <a:t>Orthopedics                                                        1 month</a:t>
            </a:r>
          </a:p>
          <a:p>
            <a:pPr>
              <a:buFont typeface="Wingdings" pitchFamily="2" charset="2"/>
              <a:buChar char="q"/>
            </a:pPr>
            <a:r>
              <a:rPr lang="en-US" sz="2200" b="1" i="1" dirty="0" err="1" smtClean="0"/>
              <a:t>Gen.surgery</a:t>
            </a:r>
            <a:r>
              <a:rPr lang="en-US" sz="2200" b="1" i="1" dirty="0" smtClean="0"/>
              <a:t> including </a:t>
            </a:r>
            <a:r>
              <a:rPr lang="en-US" sz="2200" b="1" i="1" dirty="0" err="1" smtClean="0"/>
              <a:t>anaesthesia</a:t>
            </a:r>
            <a:r>
              <a:rPr lang="en-US" sz="2200" b="1" i="1" dirty="0" smtClean="0"/>
              <a:t>                  2 month</a:t>
            </a:r>
          </a:p>
          <a:p>
            <a:pPr>
              <a:buFont typeface="Wingdings" pitchFamily="2" charset="2"/>
              <a:buChar char="q"/>
            </a:pPr>
            <a:r>
              <a:rPr lang="en-US" sz="2200" b="1" i="1" dirty="0" err="1" smtClean="0"/>
              <a:t>Obs</a:t>
            </a:r>
            <a:r>
              <a:rPr lang="en-US" sz="2200" b="1" i="1" dirty="0" smtClean="0"/>
              <a:t> $</a:t>
            </a:r>
            <a:r>
              <a:rPr lang="en-US" sz="2200" b="1" i="1" dirty="0" err="1" smtClean="0"/>
              <a:t>Gynae</a:t>
            </a:r>
            <a:r>
              <a:rPr lang="en-US" sz="2200" b="1" i="1" dirty="0" smtClean="0"/>
              <a:t>                                                        2 month</a:t>
            </a:r>
          </a:p>
          <a:p>
            <a:pPr>
              <a:buFont typeface="Wingdings" pitchFamily="2" charset="2"/>
              <a:buChar char="q"/>
            </a:pPr>
            <a:r>
              <a:rPr lang="en-US" sz="2200" b="1" i="1" dirty="0" smtClean="0"/>
              <a:t>ENT                                                                      15 days</a:t>
            </a:r>
          </a:p>
          <a:p>
            <a:pPr>
              <a:buFont typeface="Wingdings" pitchFamily="2" charset="2"/>
              <a:buChar char="q"/>
            </a:pPr>
            <a:r>
              <a:rPr lang="en-US" sz="2200" b="1" i="1" dirty="0" smtClean="0"/>
              <a:t>Ophthalmology                                                   15 days</a:t>
            </a:r>
          </a:p>
          <a:p>
            <a:pPr>
              <a:buFont typeface="Wingdings" pitchFamily="2" charset="2"/>
              <a:buChar char="q"/>
            </a:pPr>
            <a:r>
              <a:rPr lang="en-US" sz="2200" b="1" i="1" dirty="0" smtClean="0"/>
              <a:t>Casualty                                                              15 days</a:t>
            </a:r>
          </a:p>
          <a:p>
            <a:pPr>
              <a:buFont typeface="Wingdings" pitchFamily="2" charset="2"/>
              <a:buChar char="q"/>
            </a:pPr>
            <a:r>
              <a:rPr lang="en-US" sz="2200" b="1" i="1" dirty="0" smtClean="0"/>
              <a:t>Elective                                                               15 days</a:t>
            </a:r>
          </a:p>
          <a:p>
            <a:pPr>
              <a:buFont typeface="Wingdings" pitchFamily="2" charset="2"/>
              <a:buChar char="q"/>
            </a:pPr>
            <a:r>
              <a:rPr lang="en-US" sz="2200" b="1" i="1" dirty="0" smtClean="0"/>
              <a:t>  </a:t>
            </a:r>
          </a:p>
          <a:p>
            <a:pPr>
              <a:buFont typeface="Wingdings" pitchFamily="2" charset="2"/>
              <a:buChar char="q"/>
            </a:pPr>
            <a:endParaRPr lang="en-US" sz="2200" b="1" i="1" dirty="0" smtClean="0"/>
          </a:p>
          <a:p>
            <a:pPr>
              <a:buFont typeface="Wingdings" pitchFamily="2" charset="2"/>
              <a:buChar char="q"/>
            </a:pPr>
            <a:endParaRPr lang="en-IN" sz="2200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elective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200" b="1" i="1" dirty="0" smtClean="0"/>
              <a:t>Skin  and VD</a:t>
            </a:r>
          </a:p>
          <a:p>
            <a:pPr>
              <a:buFont typeface="Wingdings" pitchFamily="2" charset="2"/>
              <a:buChar char="q"/>
            </a:pPr>
            <a:r>
              <a:rPr lang="en-US" sz="2200" b="1" i="1" dirty="0" smtClean="0"/>
              <a:t>TB chest</a:t>
            </a:r>
          </a:p>
          <a:p>
            <a:pPr>
              <a:buFont typeface="Wingdings" pitchFamily="2" charset="2"/>
              <a:buChar char="q"/>
            </a:pPr>
            <a:r>
              <a:rPr lang="en-US" sz="2200" b="1" i="1" dirty="0" smtClean="0"/>
              <a:t>Radiology </a:t>
            </a:r>
          </a:p>
          <a:p>
            <a:pPr>
              <a:buFont typeface="Wingdings" pitchFamily="2" charset="2"/>
              <a:buChar char="q"/>
            </a:pPr>
            <a:r>
              <a:rPr lang="en-US" sz="2200" b="1" i="1" dirty="0" smtClean="0"/>
              <a:t>Blood bank</a:t>
            </a:r>
          </a:p>
          <a:p>
            <a:pPr>
              <a:buFont typeface="Wingdings" pitchFamily="2" charset="2"/>
              <a:buChar char="q"/>
            </a:pPr>
            <a:r>
              <a:rPr lang="en-US" sz="2200" b="1" i="1" dirty="0" smtClean="0"/>
              <a:t>Forensic medicine</a:t>
            </a:r>
          </a:p>
          <a:p>
            <a:pPr>
              <a:buFont typeface="Wingdings" pitchFamily="2" charset="2"/>
              <a:buChar char="q"/>
            </a:pPr>
            <a:r>
              <a:rPr lang="en-US" sz="2200" b="1" i="1" dirty="0" smtClean="0"/>
              <a:t>Psychiatry</a:t>
            </a:r>
          </a:p>
          <a:p>
            <a:pPr marL="0" indent="0">
              <a:buNone/>
            </a:pPr>
            <a:r>
              <a:rPr lang="en-US" sz="2200" b="1" i="1" dirty="0" smtClean="0">
                <a:solidFill>
                  <a:srgbClr val="FF0000"/>
                </a:solidFill>
              </a:rPr>
              <a:t>Note – THE ELECTIVE OF 15 DAYS WILL BE OPTED FROM THESE DEPARTMENT</a:t>
            </a:r>
            <a:endParaRPr lang="en-IN" sz="2200" b="1" i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99326" y="33525"/>
            <a:ext cx="8668072" cy="451520"/>
          </a:xfrm>
        </p:spPr>
        <p:txBody>
          <a:bodyPr>
            <a:normAutofit/>
          </a:bodyPr>
          <a:lstStyle/>
          <a:p>
            <a:pPr algn="ctr"/>
            <a:r>
              <a:rPr lang="en-US" sz="2000" dirty="0" smtClean="0">
                <a:solidFill>
                  <a:srgbClr val="FF0000"/>
                </a:solidFill>
              </a:rPr>
              <a:t>DEPARTMENT OF COMMUNITY MEDICINE</a:t>
            </a:r>
            <a:endParaRPr lang="en-US" sz="2000" dirty="0">
              <a:solidFill>
                <a:srgbClr val="FF0000"/>
              </a:solidFill>
            </a:endParaRPr>
          </a:p>
        </p:txBody>
      </p:sp>
      <p:graphicFrame>
        <p:nvGraphicFramePr>
          <p:cNvPr id="6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517367918"/>
              </p:ext>
            </p:extLst>
          </p:nvPr>
        </p:nvGraphicFramePr>
        <p:xfrm>
          <a:off x="251520" y="1209035"/>
          <a:ext cx="8712967" cy="596438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07295"/>
                <a:gridCol w="1253647"/>
                <a:gridCol w="1044706"/>
                <a:gridCol w="1184000"/>
                <a:gridCol w="835765"/>
                <a:gridCol w="905412"/>
                <a:gridCol w="982142"/>
              </a:tblGrid>
              <a:tr h="1604262">
                <a:tc>
                  <a:txBody>
                    <a:bodyPr/>
                    <a:lstStyle/>
                    <a:p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MEDICAL COLLEGE/UHC</a:t>
                      </a:r>
                    </a:p>
                    <a:p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FROM –</a:t>
                      </a:r>
                      <a:r>
                        <a:rPr lang="en-US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 TO—</a:t>
                      </a:r>
                    </a:p>
                    <a:p>
                      <a:r>
                        <a:rPr lang="en-US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TOTAL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PHC</a:t>
                      </a:r>
                    </a:p>
                    <a:p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FROM</a:t>
                      </a:r>
                      <a:r>
                        <a:rPr lang="en-US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 --- TO ----</a:t>
                      </a:r>
                    </a:p>
                    <a:p>
                      <a:r>
                        <a:rPr lang="en-US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TOTAL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ANY OTHER</a:t>
                      </a:r>
                      <a:r>
                        <a:rPr lang="en-US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 </a:t>
                      </a:r>
                    </a:p>
                    <a:p>
                      <a:r>
                        <a:rPr lang="en-US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SPECIFY.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TOTAL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ANY</a:t>
                      </a:r>
                      <a:r>
                        <a:rPr lang="en-US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 OTHER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TOTAL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227021">
                <a:tc>
                  <a:txBody>
                    <a:bodyPr/>
                    <a:lstStyle/>
                    <a:p>
                      <a:pPr marL="342900" indent="-342900">
                        <a:buAutoNum type="arabicPeriod"/>
                      </a:pPr>
                      <a:r>
                        <a:rPr lang="en-US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IMMUNIZATION/ VIT A PROPHYLAXIS .</a:t>
                      </a:r>
                    </a:p>
                    <a:p>
                      <a:pPr marL="0" indent="0">
                        <a:buNone/>
                      </a:pPr>
                      <a:r>
                        <a:rPr lang="en-US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      NO. O FCHILDREN      IMMUNISED.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a) BCG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B) DPT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C) POLIO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D) MEASLES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E) TT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F) TT  IMMUNIZATION FOR ANC                        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323528" y="1628800"/>
            <a:ext cx="10801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ACTIVITY</a:t>
            </a:r>
            <a:endParaRPr lang="en-US" dirty="0"/>
          </a:p>
        </p:txBody>
      </p:sp>
      <p:sp>
        <p:nvSpPr>
          <p:cNvPr id="10" name="Title 3"/>
          <p:cNvSpPr txBox="1">
            <a:spLocks/>
          </p:cNvSpPr>
          <p:nvPr/>
        </p:nvSpPr>
        <p:spPr>
          <a:xfrm>
            <a:off x="451726" y="529208"/>
            <a:ext cx="8668072" cy="595536"/>
          </a:xfrm>
          <a:prstGeom prst="rect">
            <a:avLst/>
          </a:prstGeom>
        </p:spPr>
        <p:txBody>
          <a:bodyPr vert="horz" anchor="ctr">
            <a:normAutofit fontScale="92500" lnSpcReduction="20000"/>
          </a:bodyPr>
          <a:lstStyle>
            <a:lvl1pPr algn="l" rtl="0" eaLnBrk="1" latinLnBrk="0" hangingPunct="1">
              <a:spcBef>
                <a:spcPct val="0"/>
              </a:spcBef>
              <a:buNone/>
              <a:defRPr kumimoji="0" sz="3600" kern="1200" cap="all" baseline="0">
                <a:solidFill>
                  <a:schemeClr val="tx2"/>
                </a:solidFill>
                <a:effectLst>
                  <a:reflection blurRad="12700" stA="48000" endA="300" endPos="55000" dir="5400000" sy="-90000" algn="bl" rotWithShape="0"/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en-US" sz="2000" dirty="0" smtClean="0"/>
              <a:t>PERIOD OF POSTING – FROM --- TO.</a:t>
            </a:r>
          </a:p>
          <a:p>
            <a:r>
              <a:rPr lang="en-US" sz="2000" dirty="0" smtClean="0"/>
              <a:t>DURATION OF POSTING– 60 DAYS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35105521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523755388"/>
              </p:ext>
            </p:extLst>
          </p:nvPr>
        </p:nvGraphicFramePr>
        <p:xfrm>
          <a:off x="0" y="188640"/>
          <a:ext cx="8784977" cy="64922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592288"/>
                <a:gridCol w="1296144"/>
                <a:gridCol w="1080120"/>
                <a:gridCol w="1224136"/>
                <a:gridCol w="864096"/>
                <a:gridCol w="936104"/>
                <a:gridCol w="792089"/>
              </a:tblGrid>
              <a:tr h="750875">
                <a:tc>
                  <a:txBody>
                    <a:bodyPr/>
                    <a:lstStyle/>
                    <a:p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MEDICAL COL/UHC</a:t>
                      </a:r>
                    </a:p>
                    <a:p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FROM –</a:t>
                      </a:r>
                      <a:r>
                        <a:rPr lang="en-US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 TO—</a:t>
                      </a:r>
                    </a:p>
                    <a:p>
                      <a:r>
                        <a:rPr lang="en-US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TOTAL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PHC</a:t>
                      </a:r>
                    </a:p>
                    <a:p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FROM</a:t>
                      </a:r>
                      <a:r>
                        <a:rPr lang="en-US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 --- TO ----</a:t>
                      </a:r>
                    </a:p>
                    <a:p>
                      <a:r>
                        <a:rPr lang="en-US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TOTAL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ANY OTHER</a:t>
                      </a:r>
                      <a:r>
                        <a:rPr lang="en-US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 </a:t>
                      </a:r>
                    </a:p>
                    <a:p>
                      <a:r>
                        <a:rPr lang="en-US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SPECIFY.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TOTAL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ANY</a:t>
                      </a:r>
                      <a:r>
                        <a:rPr lang="en-US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 OTHER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TOTAL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577717"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2.</a:t>
                      </a:r>
                      <a:r>
                        <a:rPr lang="en-US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 TREATMENT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A) NO. OF ARI CASES TREATED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B)NO. OF DIARRHOEA CASES TREATED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n-US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3. NO OF SLIDES EXAMINED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A)MALARIA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B)TB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n-US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4. NO. OF HEALTH EDUCATION SESSIONS CONDUCTED.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A) SCHOOL</a:t>
                      </a:r>
                    </a:p>
                    <a:p>
                      <a:pPr marL="285750" indent="-285750">
                        <a:buFontTx/>
                        <a:buChar char="-"/>
                      </a:pPr>
                      <a:r>
                        <a:rPr lang="en-US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B) COMMUNITY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n-US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6. NO. ANC CASES EXAMINED.</a:t>
                      </a:r>
                    </a:p>
                    <a:p>
                      <a:pPr marL="0" indent="0">
                        <a:buFontTx/>
                        <a:buNone/>
                      </a:pPr>
                      <a:r>
                        <a:rPr lang="en-US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7. NO OF PNC  CASES EXAMINED.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9490667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Content Placeholder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xmlns="" val="2993670137"/>
              </p:ext>
            </p:extLst>
          </p:nvPr>
        </p:nvGraphicFramePr>
        <p:xfrm>
          <a:off x="0" y="0"/>
          <a:ext cx="9036496" cy="6935806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66507"/>
                <a:gridCol w="1333253"/>
                <a:gridCol w="1111044"/>
                <a:gridCol w="1259184"/>
                <a:gridCol w="888836"/>
                <a:gridCol w="962905"/>
                <a:gridCol w="814767"/>
              </a:tblGrid>
              <a:tr h="1632286">
                <a:tc>
                  <a:txBody>
                    <a:bodyPr/>
                    <a:lstStyle/>
                    <a:p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  <a:solidFill>
                          <a:sysClr val="windowText" lastClr="000000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MEDICAL COL/UHC</a:t>
                      </a:r>
                    </a:p>
                    <a:p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FROM –</a:t>
                      </a:r>
                      <a:r>
                        <a:rPr lang="en-US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 TO—</a:t>
                      </a:r>
                    </a:p>
                    <a:p>
                      <a:r>
                        <a:rPr lang="en-US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TOTAL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PHC</a:t>
                      </a:r>
                    </a:p>
                    <a:p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FROM</a:t>
                      </a:r>
                      <a:r>
                        <a:rPr lang="en-US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 --- TO ----</a:t>
                      </a:r>
                    </a:p>
                    <a:p>
                      <a:r>
                        <a:rPr lang="en-US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TOTAL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ANY OTHER</a:t>
                      </a:r>
                      <a:r>
                        <a:rPr lang="en-US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 </a:t>
                      </a:r>
                    </a:p>
                    <a:p>
                      <a:r>
                        <a:rPr lang="en-US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SPECIFY.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TOTAL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ANY</a:t>
                      </a:r>
                      <a:r>
                        <a:rPr lang="en-US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 OTHER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TOTAL</a:t>
                      </a:r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172591"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8. NO. OF DELIVERIWS CONDUCTED.</a:t>
                      </a:r>
                    </a:p>
                    <a:p>
                      <a:r>
                        <a:rPr lang="en-US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9. NO. OF FW CLINICS/ CAMPS ATTENDED..</a:t>
                      </a:r>
                    </a:p>
                    <a:p>
                      <a:r>
                        <a:rPr lang="en-US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10. NO. OF IUDs INSERTED</a:t>
                      </a:r>
                    </a:p>
                    <a:p>
                      <a:r>
                        <a:rPr lang="en-US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11. NO OF CASES EXAMINED </a:t>
                      </a:r>
                    </a:p>
                    <a:p>
                      <a:r>
                        <a:rPr lang="en-US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12. NO. OF POSTMORTEMS ATTENDED.</a:t>
                      </a:r>
                    </a:p>
                    <a:p>
                      <a:r>
                        <a:rPr lang="en-US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13. NO. OF SEMINARS</a:t>
                      </a:r>
                    </a:p>
                    <a:p>
                      <a:r>
                        <a:rPr lang="en-US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14. ANY OTHER ACTIVITY</a:t>
                      </a:r>
                    </a:p>
                    <a:p>
                      <a:endParaRPr lang="en-US" baseline="0" dirty="0" smtClean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  <a:p>
                      <a:r>
                        <a:rPr lang="en-US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15. REMARKS</a:t>
                      </a:r>
                    </a:p>
                    <a:p>
                      <a:r>
                        <a:rPr lang="en-US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16. SIGN. OF UNIT INCHARGE.</a:t>
                      </a:r>
                    </a:p>
                    <a:p>
                      <a:r>
                        <a:rPr lang="en-US" baseline="0" dirty="0" smtClean="0">
                          <a:ln>
                            <a:solidFill>
                              <a:schemeClr val="tx1"/>
                            </a:solidFill>
                          </a:ln>
                        </a:rPr>
                        <a:t>17. TITLE  OF RESEARCH PROGRAM..</a:t>
                      </a: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>
                        <a:ln>
                          <a:solidFill>
                            <a:schemeClr val="tx1"/>
                          </a:solidFill>
                        </a:ln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cxnSp>
        <p:nvCxnSpPr>
          <p:cNvPr id="4" name="Straight Arrow Connector 3"/>
          <p:cNvCxnSpPr/>
          <p:nvPr/>
        </p:nvCxnSpPr>
        <p:spPr>
          <a:xfrm>
            <a:off x="0" y="5373216"/>
            <a:ext cx="9036496" cy="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Straight Connector 6"/>
          <p:cNvCxnSpPr/>
          <p:nvPr/>
        </p:nvCxnSpPr>
        <p:spPr>
          <a:xfrm>
            <a:off x="0" y="5877272"/>
            <a:ext cx="9036496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5117433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                     Thank you</a:t>
            </a:r>
            <a:endParaRPr lang="en-IN" dirty="0"/>
          </a:p>
        </p:txBody>
      </p:sp>
      <p:pic>
        <p:nvPicPr>
          <p:cNvPr id="4" name="Content Placeholder 3" descr="MP900438806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 rot="789413">
            <a:off x="1220949" y="1868557"/>
            <a:ext cx="6023301" cy="3553359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i="1" dirty="0" smtClean="0"/>
              <a:t>Internship is a phase of training wherein a candidate is expected to conduct actual practice of medical and health care and acquires skills under supervision so that he becomes capable of functioning independently.</a:t>
            </a:r>
            <a:endParaRPr lang="en-IN" b="1" i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9696" y="45720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Objectives</a:t>
            </a:r>
            <a:r>
              <a:rPr lang="en-US" dirty="0" smtClean="0"/>
              <a:t> of internship training </a:t>
            </a:r>
            <a:r>
              <a:rPr lang="en-US" dirty="0" err="1" smtClean="0"/>
              <a:t>prog</a:t>
            </a:r>
            <a:r>
              <a:rPr lang="en-US" dirty="0" smtClean="0"/>
              <a:t>.</a:t>
            </a:r>
            <a:endParaRPr lang="en-IN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Char char="q"/>
            </a:pPr>
            <a:r>
              <a:rPr lang="en-US" sz="2200" b="1" i="1" dirty="0" smtClean="0"/>
              <a:t>To diagnose clinically common diseases encountered in practice and make timely decision for referral.</a:t>
            </a:r>
          </a:p>
          <a:p>
            <a:pPr>
              <a:buFont typeface="Wingdings" pitchFamily="2" charset="2"/>
              <a:buChar char="q"/>
            </a:pPr>
            <a:r>
              <a:rPr lang="en-US" sz="2200" b="1" i="1" dirty="0" smtClean="0"/>
              <a:t>Use discreetly the essential </a:t>
            </a:r>
            <a:r>
              <a:rPr lang="en-US" sz="2200" b="1" i="1" dirty="0" err="1" smtClean="0"/>
              <a:t>drugs,infusions,blood</a:t>
            </a:r>
            <a:r>
              <a:rPr lang="en-US" sz="2200" b="1" i="1" dirty="0" smtClean="0"/>
              <a:t>  or its substitutes and laboratory services.</a:t>
            </a:r>
          </a:p>
          <a:p>
            <a:pPr>
              <a:buFont typeface="Wingdings" pitchFamily="2" charset="2"/>
              <a:buChar char="q"/>
            </a:pPr>
            <a:r>
              <a:rPr lang="en-US" sz="2200" b="1" i="1" dirty="0" smtClean="0"/>
              <a:t>Manage all types of emergencies, by rendering first level care.</a:t>
            </a:r>
          </a:p>
          <a:p>
            <a:pPr>
              <a:buFont typeface="Wingdings" pitchFamily="2" charset="2"/>
              <a:buChar char="q"/>
            </a:pPr>
            <a:r>
              <a:rPr lang="en-US" sz="2200" b="1" i="1" dirty="0" smtClean="0"/>
              <a:t>Demonstrate skills in monitoring of the National health </a:t>
            </a:r>
            <a:r>
              <a:rPr lang="en-US" sz="2200" b="1" i="1" dirty="0" err="1" smtClean="0"/>
              <a:t>Programmes</a:t>
            </a:r>
            <a:r>
              <a:rPr lang="en-US" sz="2200" b="1" i="1" dirty="0" smtClean="0"/>
              <a:t> and health care services to the community.</a:t>
            </a:r>
          </a:p>
          <a:p>
            <a:pPr>
              <a:buFont typeface="Wingdings" pitchFamily="2" charset="2"/>
              <a:buChar char="q"/>
            </a:pPr>
            <a:r>
              <a:rPr lang="en-US" sz="2200" b="1" i="1" dirty="0" smtClean="0"/>
              <a:t>Develop leadership qualities to function effectively as a leader of the health team.</a:t>
            </a:r>
          </a:p>
          <a:p>
            <a:pPr>
              <a:buFont typeface="Wingdings" pitchFamily="2" charset="2"/>
              <a:buChar char="q"/>
            </a:pPr>
            <a:r>
              <a:rPr lang="en-US" sz="2200" b="1" i="1" dirty="0" smtClean="0"/>
              <a:t>Render services to sick and disabled and to communicate effectively with patient and community.</a:t>
            </a:r>
          </a:p>
          <a:p>
            <a:pPr>
              <a:buFont typeface="Wingdings" pitchFamily="2" charset="2"/>
              <a:buChar char="q"/>
            </a:pPr>
            <a:endParaRPr lang="en-US" b="1" dirty="0" smtClean="0"/>
          </a:p>
          <a:p>
            <a:pPr>
              <a:buFont typeface="Wingdings" pitchFamily="2" charset="2"/>
              <a:buChar char="q"/>
            </a:pPr>
            <a:endParaRPr lang="en-US" b="1" dirty="0" smtClean="0"/>
          </a:p>
          <a:p>
            <a:pPr>
              <a:buFont typeface="Wingdings" pitchFamily="2" charset="2"/>
              <a:buChar char="q"/>
            </a:pPr>
            <a:endParaRPr lang="en-IN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556792"/>
            <a:ext cx="8686800" cy="4525963"/>
          </a:xfrm>
        </p:spPr>
        <p:txBody>
          <a:bodyPr>
            <a:normAutofit fontScale="92500"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sz="2400" b="1" i="1" dirty="0" smtClean="0"/>
              <a:t>Every intern must  procure Provisional Registration of MMC </a:t>
            </a:r>
            <a:r>
              <a:rPr lang="en-US" sz="2400" b="1" i="1" dirty="0" err="1" smtClean="0"/>
              <a:t>immediately.The</a:t>
            </a:r>
            <a:r>
              <a:rPr lang="en-US" sz="2400" b="1" i="1" dirty="0" smtClean="0"/>
              <a:t> prov. Registration will be for a period of 1 year.</a:t>
            </a:r>
          </a:p>
          <a:p>
            <a:pPr>
              <a:buFont typeface="Wingdings" pitchFamily="2" charset="2"/>
              <a:buChar char="q"/>
            </a:pPr>
            <a:endParaRPr lang="en-US" sz="2400" b="1" i="1" dirty="0" smtClean="0"/>
          </a:p>
          <a:p>
            <a:pPr>
              <a:buFont typeface="Wingdings" pitchFamily="2" charset="2"/>
              <a:buChar char="q"/>
            </a:pPr>
            <a:r>
              <a:rPr lang="en-US" sz="2400" b="1" i="1" dirty="0" smtClean="0"/>
              <a:t>After joining every intern must report to the HOD first, and also to the unit </a:t>
            </a:r>
            <a:r>
              <a:rPr lang="en-US" sz="2400" b="1" i="1" dirty="0" err="1" smtClean="0"/>
              <a:t>incharge</a:t>
            </a:r>
            <a:r>
              <a:rPr lang="en-US" sz="2400" b="1" i="1" dirty="0" smtClean="0"/>
              <a:t>.</a:t>
            </a:r>
          </a:p>
          <a:p>
            <a:pPr>
              <a:buFont typeface="Wingdings" pitchFamily="2" charset="2"/>
              <a:buChar char="q"/>
            </a:pPr>
            <a:endParaRPr lang="en-US" sz="2400" b="1" i="1" dirty="0" smtClean="0"/>
          </a:p>
          <a:p>
            <a:pPr>
              <a:buFont typeface="Wingdings" pitchFamily="2" charset="2"/>
              <a:buChar char="q"/>
            </a:pPr>
            <a:r>
              <a:rPr lang="en-US" sz="2400" b="1" i="1" dirty="0" smtClean="0"/>
              <a:t>Intern must attend all postings regularly &amp;maintain punctuality.</a:t>
            </a:r>
          </a:p>
          <a:p>
            <a:pPr>
              <a:buFont typeface="Wingdings" pitchFamily="2" charset="2"/>
              <a:buChar char="q"/>
            </a:pPr>
            <a:endParaRPr lang="en-US" sz="2400" b="1" i="1" dirty="0" smtClean="0"/>
          </a:p>
          <a:p>
            <a:pPr>
              <a:buFont typeface="Wingdings" pitchFamily="2" charset="2"/>
              <a:buChar char="q"/>
            </a:pPr>
            <a:r>
              <a:rPr lang="en-US" sz="2400" b="1" i="1" dirty="0" smtClean="0"/>
              <a:t>On d 1</a:t>
            </a:r>
            <a:r>
              <a:rPr lang="en-US" sz="2400" b="1" i="1" baseline="30000" dirty="0" smtClean="0"/>
              <a:t>st</a:t>
            </a:r>
            <a:r>
              <a:rPr lang="en-US" sz="2400" b="1" i="1" dirty="0" smtClean="0"/>
              <a:t> day itself intern must take signature of  </a:t>
            </a:r>
            <a:r>
              <a:rPr lang="en-US" sz="2400" b="1" i="1" dirty="0" err="1" smtClean="0"/>
              <a:t>incharge</a:t>
            </a:r>
            <a:r>
              <a:rPr lang="en-US" sz="2400" b="1" i="1" dirty="0" smtClean="0"/>
              <a:t> at </a:t>
            </a:r>
            <a:r>
              <a:rPr lang="en-US" sz="2400" b="1" i="1" dirty="0" err="1" smtClean="0"/>
              <a:t>approp</a:t>
            </a:r>
            <a:r>
              <a:rPr lang="en-US" sz="2400" b="1" i="1" dirty="0" smtClean="0"/>
              <a:t>. Place in log book.</a:t>
            </a:r>
          </a:p>
          <a:p>
            <a:pPr>
              <a:buFont typeface="Wingdings" pitchFamily="2" charset="2"/>
              <a:buChar char="q"/>
            </a:pPr>
            <a:endParaRPr lang="en-US" sz="2400" b="1" i="1" dirty="0" smtClean="0"/>
          </a:p>
          <a:p>
            <a:pPr>
              <a:buFont typeface="Wingdings" pitchFamily="2" charset="2"/>
              <a:buChar char="q"/>
            </a:pPr>
            <a:r>
              <a:rPr lang="en-US" sz="2400" b="1" i="1" dirty="0"/>
              <a:t>On completion of </a:t>
            </a:r>
            <a:r>
              <a:rPr lang="en-US" sz="2400" b="1" i="1" dirty="0" err="1"/>
              <a:t>postings,take</a:t>
            </a:r>
            <a:r>
              <a:rPr lang="en-US" sz="2400" b="1" i="1" dirty="0"/>
              <a:t> signature of HOD on d last day itself.</a:t>
            </a:r>
          </a:p>
          <a:p>
            <a:pPr>
              <a:buFont typeface="Wingdings" pitchFamily="2" charset="2"/>
              <a:buChar char="q"/>
            </a:pPr>
            <a:endParaRPr lang="en-US" sz="2400" b="1" i="1" dirty="0"/>
          </a:p>
          <a:p>
            <a:pPr>
              <a:buFont typeface="Wingdings" pitchFamily="2" charset="2"/>
              <a:buChar char="q"/>
            </a:pPr>
            <a:endParaRPr lang="en-US" sz="2400" b="1" i="1" dirty="0" smtClean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>
          <a:xfrm>
            <a:off x="179512" y="18864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solidFill>
                  <a:srgbClr val="FF0000"/>
                </a:solidFill>
              </a:rPr>
              <a:t>GEN. GUIDELINES AND INSTRUCTION</a:t>
            </a:r>
            <a:r>
              <a:rPr lang="en-US" dirty="0" smtClean="0"/>
              <a:t> of internship training </a:t>
            </a:r>
            <a:r>
              <a:rPr lang="en-US" dirty="0" err="1" smtClean="0"/>
              <a:t>prog</a:t>
            </a:r>
            <a:r>
              <a:rPr lang="en-US" dirty="0" smtClean="0"/>
              <a:t>.</a:t>
            </a:r>
            <a:endParaRPr lang="en-IN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51520" y="1326555"/>
            <a:ext cx="8686800" cy="5531445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200" b="1" i="1" dirty="0" smtClean="0"/>
              <a:t>Intern must sign the </a:t>
            </a:r>
            <a:r>
              <a:rPr lang="en-US" sz="2200" b="1" i="1" dirty="0" err="1" smtClean="0"/>
              <a:t>attendence</a:t>
            </a:r>
            <a:r>
              <a:rPr lang="en-US" sz="2200" b="1" i="1" dirty="0" smtClean="0"/>
              <a:t> register daily at the proper time in d HOD or </a:t>
            </a:r>
            <a:r>
              <a:rPr lang="en-US" sz="2200" b="1" i="1" dirty="0" err="1" smtClean="0"/>
              <a:t>Incharge’s</a:t>
            </a:r>
            <a:r>
              <a:rPr lang="en-US" sz="2200" b="1" i="1" dirty="0" smtClean="0"/>
              <a:t> room</a:t>
            </a:r>
          </a:p>
          <a:p>
            <a:pPr>
              <a:buFont typeface="Wingdings" pitchFamily="2" charset="2"/>
              <a:buChar char="q"/>
            </a:pPr>
            <a:endParaRPr lang="en-US" sz="2200" b="1" i="1" dirty="0" smtClean="0"/>
          </a:p>
          <a:p>
            <a:pPr>
              <a:buFont typeface="Wingdings" pitchFamily="2" charset="2"/>
              <a:buChar char="q"/>
            </a:pPr>
            <a:r>
              <a:rPr lang="en-US" sz="2200" b="1" i="1" dirty="0" smtClean="0"/>
              <a:t>Internship shall not be started without logbook.</a:t>
            </a:r>
          </a:p>
          <a:p>
            <a:pPr marL="0" indent="0">
              <a:buNone/>
            </a:pPr>
            <a:endParaRPr lang="en-US" sz="2200" b="1" i="1" dirty="0" smtClean="0"/>
          </a:p>
          <a:p>
            <a:pPr>
              <a:buFont typeface="Wingdings" pitchFamily="2" charset="2"/>
              <a:buChar char="q"/>
            </a:pPr>
            <a:r>
              <a:rPr lang="en-US" sz="2400" b="1" i="1" dirty="0"/>
              <a:t>Wearing of apron is compulsory</a:t>
            </a:r>
          </a:p>
          <a:p>
            <a:pPr marL="0" indent="0">
              <a:buNone/>
            </a:pPr>
            <a:endParaRPr lang="en-US" sz="2200" b="1" i="1" dirty="0" smtClean="0"/>
          </a:p>
          <a:p>
            <a:pPr>
              <a:buFont typeface="Wingdings" pitchFamily="2" charset="2"/>
              <a:buChar char="q"/>
            </a:pPr>
            <a:r>
              <a:rPr lang="en-US" sz="2200" b="1" i="1" dirty="0" smtClean="0"/>
              <a:t>Logbook contains record of all activity done by intern &amp; must be verified and certified by three medical officer/head of unit under whom he works.</a:t>
            </a:r>
          </a:p>
          <a:p>
            <a:pPr>
              <a:buFont typeface="Wingdings" pitchFamily="2" charset="2"/>
              <a:buChar char="q"/>
            </a:pPr>
            <a:endParaRPr lang="en-US" sz="2200" b="1" i="1" dirty="0" smtClean="0"/>
          </a:p>
          <a:p>
            <a:pPr>
              <a:buFont typeface="Wingdings" pitchFamily="2" charset="2"/>
              <a:buChar char="q"/>
            </a:pPr>
            <a:endParaRPr lang="en-US" sz="2200" b="1" i="1" dirty="0" smtClean="0"/>
          </a:p>
          <a:p>
            <a:pPr>
              <a:buFont typeface="Wingdings" pitchFamily="2" charset="2"/>
              <a:buChar char="q"/>
            </a:pPr>
            <a:endParaRPr lang="en-US" sz="2200" b="1" i="1" dirty="0" smtClean="0"/>
          </a:p>
          <a:p>
            <a:pPr>
              <a:buFont typeface="Wingdings" pitchFamily="2" charset="2"/>
              <a:buChar char="q"/>
            </a:pPr>
            <a:endParaRPr lang="en-US" sz="2200" b="1" i="1" dirty="0" smtClean="0"/>
          </a:p>
          <a:p>
            <a:pPr>
              <a:buFont typeface="Wingdings" pitchFamily="2" charset="2"/>
              <a:buChar char="q"/>
            </a:pPr>
            <a:endParaRPr lang="en-US" sz="2200" b="1" i="1" dirty="0" smtClean="0"/>
          </a:p>
          <a:p>
            <a:pPr>
              <a:buFont typeface="Wingdings" pitchFamily="2" charset="2"/>
              <a:buChar char="q"/>
            </a:pPr>
            <a:endParaRPr lang="en-US" sz="2400" dirty="0" smtClean="0"/>
          </a:p>
          <a:p>
            <a:pPr>
              <a:buFont typeface="Wingdings" pitchFamily="2" charset="2"/>
              <a:buChar char="q"/>
            </a:pPr>
            <a:endParaRPr lang="en-US" sz="2400" dirty="0" smtClean="0"/>
          </a:p>
        </p:txBody>
      </p:sp>
      <p:sp>
        <p:nvSpPr>
          <p:cNvPr id="4" name="TextBox 3"/>
          <p:cNvSpPr txBox="1"/>
          <p:nvPr/>
        </p:nvSpPr>
        <p:spPr>
          <a:xfrm>
            <a:off x="683568" y="692696"/>
            <a:ext cx="2880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</a:rPr>
              <a:t> to be continued……..</a:t>
            </a:r>
            <a:endParaRPr lang="en-US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200" b="1" i="1" dirty="0" smtClean="0"/>
              <a:t>Interns are entitled for 1 day leave in a month</a:t>
            </a:r>
          </a:p>
          <a:p>
            <a:pPr>
              <a:buFont typeface="Wingdings" pitchFamily="2" charset="2"/>
              <a:buChar char="q"/>
            </a:pPr>
            <a:endParaRPr lang="en-US" sz="2200" b="1" i="1" dirty="0" smtClean="0"/>
          </a:p>
          <a:p>
            <a:pPr>
              <a:buFont typeface="Wingdings" pitchFamily="2" charset="2"/>
              <a:buChar char="q"/>
            </a:pPr>
            <a:r>
              <a:rPr lang="en-US" sz="2200" b="1" i="1" dirty="0" smtClean="0"/>
              <a:t>They cannot take more than 6 days leave at a time &amp; cannot go without prior permission from HOD/</a:t>
            </a:r>
            <a:r>
              <a:rPr lang="en-US" sz="2200" b="1" i="1" dirty="0" err="1" smtClean="0"/>
              <a:t>incharge</a:t>
            </a:r>
            <a:endParaRPr lang="en-US" sz="2200" b="1" i="1" dirty="0" smtClean="0"/>
          </a:p>
          <a:p>
            <a:pPr>
              <a:buFont typeface="Wingdings" pitchFamily="2" charset="2"/>
              <a:buChar char="q"/>
            </a:pPr>
            <a:endParaRPr lang="en-US" sz="2200" b="1" i="1" dirty="0" smtClean="0"/>
          </a:p>
          <a:p>
            <a:pPr>
              <a:buFont typeface="Wingdings" pitchFamily="2" charset="2"/>
              <a:buChar char="q"/>
            </a:pPr>
            <a:r>
              <a:rPr lang="en-US" sz="2200" b="1" i="1" dirty="0" smtClean="0"/>
              <a:t>Leave cannot b availed under any </a:t>
            </a:r>
            <a:r>
              <a:rPr lang="en-US" sz="2200" b="1" i="1" dirty="0" err="1" smtClean="0"/>
              <a:t>circumstsnces</a:t>
            </a:r>
            <a:r>
              <a:rPr lang="en-US" sz="2200" b="1" i="1" dirty="0" smtClean="0"/>
              <a:t> in short postings.</a:t>
            </a:r>
          </a:p>
          <a:p>
            <a:pPr>
              <a:buFont typeface="Wingdings" pitchFamily="2" charset="2"/>
              <a:buChar char="q"/>
            </a:pPr>
            <a:endParaRPr lang="en-US" sz="2200" b="1" i="1" dirty="0" smtClean="0"/>
          </a:p>
          <a:p>
            <a:pPr>
              <a:buFont typeface="Wingdings" pitchFamily="2" charset="2"/>
              <a:buChar char="q"/>
            </a:pPr>
            <a:r>
              <a:rPr lang="en-US" sz="2200" b="1" i="1" dirty="0" smtClean="0"/>
              <a:t>The total duration of internship is ONE YEAR(365days)</a:t>
            </a:r>
          </a:p>
          <a:p>
            <a:pPr>
              <a:buFont typeface="Wingdings" pitchFamily="2" charset="2"/>
              <a:buChar char="q"/>
            </a:pPr>
            <a:endParaRPr lang="en-US" sz="2200" b="1" i="1" dirty="0" smtClean="0"/>
          </a:p>
          <a:p>
            <a:pPr>
              <a:buFont typeface="Wingdings" pitchFamily="2" charset="2"/>
              <a:buChar char="q"/>
            </a:pPr>
            <a:r>
              <a:rPr lang="en-US" sz="2200" b="1" i="1" dirty="0" smtClean="0"/>
              <a:t>For any </a:t>
            </a:r>
            <a:r>
              <a:rPr lang="en-US" sz="2200" b="1" i="1" dirty="0" err="1" smtClean="0"/>
              <a:t>ext.of</a:t>
            </a:r>
            <a:r>
              <a:rPr lang="en-US" sz="2200" b="1" i="1" dirty="0" smtClean="0"/>
              <a:t> </a:t>
            </a:r>
            <a:r>
              <a:rPr lang="en-US" sz="2200" b="1" i="1" dirty="0" err="1" smtClean="0"/>
              <a:t>postings,fresh</a:t>
            </a:r>
            <a:r>
              <a:rPr lang="en-US" sz="2200" b="1" i="1" dirty="0" smtClean="0"/>
              <a:t> posting orders must b obtained from HOD/college office</a:t>
            </a:r>
            <a:endParaRPr lang="en-IN" sz="22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692696"/>
            <a:ext cx="2880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</a:rPr>
              <a:t> to be continued……..</a:t>
            </a:r>
            <a:endParaRPr lang="en-US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itchFamily="2" charset="2"/>
              <a:buChar char="q"/>
            </a:pPr>
            <a:r>
              <a:rPr lang="en-US" sz="2400" b="1" i="1" dirty="0" smtClean="0"/>
              <a:t>Interns have no authority to issue a </a:t>
            </a:r>
            <a:r>
              <a:rPr lang="en-US" sz="2400" b="1" i="1" dirty="0" smtClean="0">
                <a:solidFill>
                  <a:srgbClr val="FF0000"/>
                </a:solidFill>
              </a:rPr>
              <a:t>death certificate ,medical certificate or sign a medico legal document.</a:t>
            </a:r>
          </a:p>
          <a:p>
            <a:pPr>
              <a:buFont typeface="Wingdings" pitchFamily="2" charset="2"/>
              <a:buChar char="q"/>
            </a:pPr>
            <a:endParaRPr lang="en-US" sz="2400" b="1" i="1" dirty="0" smtClean="0"/>
          </a:p>
          <a:p>
            <a:pPr>
              <a:buFont typeface="Wingdings" pitchFamily="2" charset="2"/>
              <a:buChar char="q"/>
            </a:pPr>
            <a:r>
              <a:rPr lang="en-US" sz="2400" b="1" i="1" dirty="0" smtClean="0"/>
              <a:t>All parts of internship must b done in MCI recognized hospitals.</a:t>
            </a:r>
          </a:p>
          <a:p>
            <a:pPr>
              <a:buFont typeface="Wingdings" pitchFamily="2" charset="2"/>
              <a:buChar char="q"/>
            </a:pPr>
            <a:endParaRPr lang="en-US" sz="2400" b="1" i="1" dirty="0" smtClean="0"/>
          </a:p>
          <a:p>
            <a:pPr>
              <a:buFont typeface="Wingdings" pitchFamily="2" charset="2"/>
              <a:buChar char="q"/>
            </a:pPr>
            <a:r>
              <a:rPr lang="en-US" sz="2400" b="1" i="1" dirty="0" smtClean="0"/>
              <a:t>The nature of duties to be performed by the intern pertains to either the min. required by MCI or that prescribed by HOD.</a:t>
            </a:r>
          </a:p>
          <a:p>
            <a:pPr>
              <a:buFont typeface="Wingdings" pitchFamily="2" charset="2"/>
              <a:buChar char="q"/>
            </a:pPr>
            <a:endParaRPr lang="en-US" dirty="0" smtClean="0"/>
          </a:p>
          <a:p>
            <a:pPr>
              <a:buFont typeface="Wingdings" pitchFamily="2" charset="2"/>
              <a:buChar char="q"/>
            </a:pPr>
            <a:r>
              <a:rPr lang="en-US" sz="2400" b="1" i="1" dirty="0" smtClean="0"/>
              <a:t>Interns shall be entrusted with clinical responsibilities under </a:t>
            </a:r>
            <a:r>
              <a:rPr lang="en-US" sz="2400" b="1" i="1" dirty="0" smtClean="0">
                <a:solidFill>
                  <a:srgbClr val="FF0000"/>
                </a:solidFill>
              </a:rPr>
              <a:t>direct supervision of senior officer</a:t>
            </a:r>
            <a:r>
              <a:rPr lang="en-US" sz="2400" b="1" i="1" dirty="0" smtClean="0"/>
              <a:t>. They shall not be working independently.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611560" y="692696"/>
            <a:ext cx="2880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</a:rPr>
              <a:t> to be continued……..</a:t>
            </a:r>
            <a:endParaRPr lang="en-US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US" sz="2200" b="1" i="1" dirty="0" smtClean="0"/>
              <a:t>On completion of all </a:t>
            </a:r>
            <a:r>
              <a:rPr lang="en-US" sz="2200" b="1" i="1" dirty="0" err="1" smtClean="0"/>
              <a:t>postings,the</a:t>
            </a:r>
            <a:r>
              <a:rPr lang="en-US" sz="2200" b="1" i="1" dirty="0" smtClean="0"/>
              <a:t> logbook complete in all respects including the certificate of completion(printed in logbook itself) from each department duly signed by the HOD must be submitted to the college </a:t>
            </a:r>
            <a:r>
              <a:rPr lang="en-US" sz="2200" b="1" i="1" dirty="0" err="1" smtClean="0"/>
              <a:t>office,for</a:t>
            </a:r>
            <a:r>
              <a:rPr lang="en-US" sz="2200" b="1" i="1" dirty="0" smtClean="0"/>
              <a:t> issue of internship completion certificate.</a:t>
            </a:r>
          </a:p>
          <a:p>
            <a:pPr>
              <a:buFont typeface="Wingdings" pitchFamily="2" charset="2"/>
              <a:buChar char="q"/>
            </a:pPr>
            <a:endParaRPr lang="en-US" sz="2200" b="1" i="1" dirty="0" smtClean="0"/>
          </a:p>
          <a:p>
            <a:pPr>
              <a:buFont typeface="Wingdings" pitchFamily="2" charset="2"/>
              <a:buChar char="q"/>
            </a:pPr>
            <a:r>
              <a:rPr lang="en-US" sz="2200" b="1" i="1" dirty="0" smtClean="0"/>
              <a:t>Attendance of </a:t>
            </a:r>
            <a:r>
              <a:rPr lang="en-US" sz="2200" b="1" i="1" dirty="0" smtClean="0">
                <a:solidFill>
                  <a:srgbClr val="FF0000"/>
                </a:solidFill>
              </a:rPr>
              <a:t>INTERNS ORIENTATION </a:t>
            </a:r>
            <a:r>
              <a:rPr lang="en-US" sz="2200" b="1" i="1" dirty="0" err="1" smtClean="0">
                <a:solidFill>
                  <a:srgbClr val="FF0000"/>
                </a:solidFill>
              </a:rPr>
              <a:t>PROG.</a:t>
            </a:r>
            <a:r>
              <a:rPr lang="en-US" sz="2200" b="1" i="1" dirty="0" err="1" smtClean="0"/>
              <a:t>is</a:t>
            </a:r>
            <a:r>
              <a:rPr lang="en-US" sz="2200" b="1" i="1" dirty="0" smtClean="0"/>
              <a:t> compulsory.</a:t>
            </a:r>
            <a:endParaRPr lang="en-IN" sz="2200" b="1" i="1" dirty="0"/>
          </a:p>
        </p:txBody>
      </p:sp>
      <p:sp>
        <p:nvSpPr>
          <p:cNvPr id="4" name="TextBox 3"/>
          <p:cNvSpPr txBox="1"/>
          <p:nvPr/>
        </p:nvSpPr>
        <p:spPr>
          <a:xfrm>
            <a:off x="611560" y="692696"/>
            <a:ext cx="288032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002060"/>
                </a:solidFill>
              </a:rPr>
              <a:t> to be continued……..</a:t>
            </a:r>
            <a:endParaRPr lang="en-US" sz="20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q"/>
            </a:pPr>
            <a:r>
              <a:rPr lang="en-IN" sz="2200" b="1" i="1" dirty="0" smtClean="0"/>
              <a:t>No kind of leave of absence is permitted to intern  except as many be permitted by MCI or not more than </a:t>
            </a:r>
            <a:r>
              <a:rPr lang="en-US" sz="2200" b="1" i="1" dirty="0" smtClean="0"/>
              <a:t>1 </a:t>
            </a:r>
            <a:r>
              <a:rPr lang="en-US" sz="2200" b="1" i="1" dirty="0"/>
              <a:t>day leave </a:t>
            </a:r>
            <a:r>
              <a:rPr lang="en-US" sz="2200" b="1" i="1" dirty="0" smtClean="0"/>
              <a:t>per month on authorized ground.</a:t>
            </a:r>
          </a:p>
          <a:p>
            <a:pPr>
              <a:buFont typeface="Wingdings" pitchFamily="2" charset="2"/>
              <a:buChar char="q"/>
            </a:pPr>
            <a:endParaRPr lang="en-US" sz="2200" b="1" i="1" dirty="0"/>
          </a:p>
          <a:p>
            <a:pPr>
              <a:buFont typeface="Wingdings" pitchFamily="2" charset="2"/>
              <a:buChar char="q"/>
            </a:pPr>
            <a:r>
              <a:rPr lang="en-US" sz="2200" b="1" i="1" dirty="0"/>
              <a:t>They cannot take more than 6 days leave at a time &amp; cannot go without prior permission from HOD/</a:t>
            </a:r>
            <a:r>
              <a:rPr lang="en-US" sz="2200" b="1" i="1" dirty="0" err="1"/>
              <a:t>incharge</a:t>
            </a:r>
            <a:endParaRPr lang="en-US" sz="2200" b="1" i="1" dirty="0"/>
          </a:p>
          <a:p>
            <a:pPr>
              <a:buFont typeface="Wingdings" pitchFamily="2" charset="2"/>
              <a:buChar char="q"/>
            </a:pPr>
            <a:endParaRPr lang="en-US" sz="2200" b="1" i="1" dirty="0"/>
          </a:p>
          <a:p>
            <a:pPr>
              <a:buFont typeface="Wingdings" pitchFamily="2" charset="2"/>
              <a:buChar char="q"/>
            </a:pPr>
            <a:r>
              <a:rPr lang="en-US" sz="2200" b="1" i="1" dirty="0"/>
              <a:t>Leave cannot b availed under any </a:t>
            </a:r>
            <a:r>
              <a:rPr lang="en-US" sz="2200" b="1" i="1" dirty="0" err="1"/>
              <a:t>circumstsnces</a:t>
            </a:r>
            <a:r>
              <a:rPr lang="en-US" sz="2200" b="1" i="1" dirty="0"/>
              <a:t> in short postings.</a:t>
            </a:r>
          </a:p>
          <a:p>
            <a:pPr>
              <a:buFont typeface="Wingdings" pitchFamily="2" charset="2"/>
              <a:buChar char="q"/>
            </a:pPr>
            <a:endParaRPr lang="en-US" sz="2200" b="1" i="1" dirty="0"/>
          </a:p>
          <a:p>
            <a:pPr>
              <a:buFont typeface="Wingdings" pitchFamily="2" charset="2"/>
              <a:buChar char="q"/>
            </a:pPr>
            <a:endParaRPr lang="en-IN" sz="2200" b="1" i="1" dirty="0"/>
          </a:p>
        </p:txBody>
      </p:sp>
      <p:sp>
        <p:nvSpPr>
          <p:cNvPr id="2" name="TextBox 1"/>
          <p:cNvSpPr txBox="1"/>
          <p:nvPr/>
        </p:nvSpPr>
        <p:spPr>
          <a:xfrm>
            <a:off x="251520" y="404664"/>
            <a:ext cx="676875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b="1" dirty="0" smtClean="0">
                <a:solidFill>
                  <a:srgbClr val="FF0000"/>
                </a:solidFill>
              </a:rPr>
              <a:t>LEAVE FOR INTERNS</a:t>
            </a:r>
            <a:endParaRPr lang="en-US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7490614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Trek">
  <a:themeElements>
    <a:clrScheme name="Trek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Trek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Trek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284</TotalTime>
  <Words>1095</Words>
  <Application>Microsoft Office PowerPoint</Application>
  <PresentationFormat>On-screen Show (4:3)</PresentationFormat>
  <Paragraphs>172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Trek</vt:lpstr>
      <vt:lpstr>Slide 1</vt:lpstr>
      <vt:lpstr>Slide 2</vt:lpstr>
      <vt:lpstr>Objectives of internship training prog.</vt:lpstr>
      <vt:lpstr>GEN. GUIDELINES AND INSTRUCTION of internship training prog.</vt:lpstr>
      <vt:lpstr>Slide 5</vt:lpstr>
      <vt:lpstr>Slide 6</vt:lpstr>
      <vt:lpstr>Slide 7</vt:lpstr>
      <vt:lpstr>Slide 8</vt:lpstr>
      <vt:lpstr>Slide 9</vt:lpstr>
      <vt:lpstr>Slide 10</vt:lpstr>
      <vt:lpstr>Satisfactory completion </vt:lpstr>
      <vt:lpstr>Slide 12</vt:lpstr>
      <vt:lpstr>Internship posting shedule</vt:lpstr>
      <vt:lpstr>elective</vt:lpstr>
      <vt:lpstr>DEPARTMENT OF COMMUNITY MEDICINE</vt:lpstr>
      <vt:lpstr>Slide 16</vt:lpstr>
      <vt:lpstr>Slide 17</vt:lpstr>
      <vt:lpstr>                     Thank you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Sony</dc:creator>
  <cp:lastModifiedBy>ws</cp:lastModifiedBy>
  <cp:revision>53</cp:revision>
  <dcterms:created xsi:type="dcterms:W3CDTF">2013-04-05T08:49:43Z</dcterms:created>
  <dcterms:modified xsi:type="dcterms:W3CDTF">2013-06-12T09:30:44Z</dcterms:modified>
</cp:coreProperties>
</file>